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7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5201424"/>
          </a:xfrm>
          <a:prstGeom prst="rect">
            <a:avLst/>
          </a:prstGeom>
        </p:spPr>
        <p:txBody>
          <a:bodyPr wrap="square">
            <a:spAutoFit/>
          </a:bodyPr>
          <a:lstStyle/>
          <a:p>
            <a:pPr marL="342900" lvl="0" indent="-342900" algn="ctr" fontAlgn="base">
              <a:lnSpc>
                <a:spcPct val="90000"/>
              </a:lnSpc>
              <a:spcBef>
                <a:spcPct val="20000"/>
              </a:spcBef>
              <a:spcAft>
                <a:spcPct val="0"/>
              </a:spcAft>
            </a:pPr>
            <a:r>
              <a:rPr lang="ar-EG" sz="4800" b="1" kern="0" dirty="0" smtClean="0">
                <a:solidFill>
                  <a:srgbClr val="FF0000"/>
                </a:solidFill>
                <a:latin typeface="Arial Unicode MS" pitchFamily="34" charset="-128"/>
                <a:cs typeface="Times New Roman" pitchFamily="18" charset="0"/>
              </a:rPr>
              <a:t>المحاضرة السادسة</a:t>
            </a:r>
          </a:p>
          <a:p>
            <a:pPr algn="ctr">
              <a:lnSpc>
                <a:spcPct val="90000"/>
              </a:lnSpc>
            </a:pPr>
            <a:r>
              <a:rPr lang="ar-EG" sz="4800" dirty="0">
                <a:solidFill>
                  <a:srgbClr val="0066FF"/>
                </a:solidFill>
                <a:latin typeface="Arial Unicode MS" pitchFamily="34" charset="-128"/>
                <a:cs typeface="Times New Roman" pitchFamily="18" charset="0"/>
              </a:rPr>
              <a:t>قضايا محلية ودولية معاصرة</a:t>
            </a:r>
          </a:p>
          <a:p>
            <a:pPr algn="ctr">
              <a:lnSpc>
                <a:spcPct val="90000"/>
              </a:lnSpc>
            </a:pPr>
            <a:r>
              <a:rPr lang="ar-EG" sz="4800" dirty="0">
                <a:solidFill>
                  <a:srgbClr val="0066FF"/>
                </a:solidFill>
                <a:latin typeface="Arial Unicode MS" pitchFamily="34" charset="-128"/>
                <a:cs typeface="Times New Roman" pitchFamily="18" charset="0"/>
              </a:rPr>
              <a:t>المستوي الثاني الشعبة العامة وشعبة هندسة نظم زراعية وبيئية</a:t>
            </a:r>
            <a:endParaRPr lang="en-GB" sz="4800" dirty="0">
              <a:solidFill>
                <a:srgbClr val="0066FF"/>
              </a:solidFill>
              <a:latin typeface="Arial Unicode MS" pitchFamily="34" charset="-128"/>
              <a:cs typeface="Times New Roman" pitchFamily="18" charset="0"/>
            </a:endParaRPr>
          </a:p>
          <a:p>
            <a:pPr marL="342900" lvl="0" indent="-342900" algn="ctr" fontAlgn="base">
              <a:lnSpc>
                <a:spcPct val="90000"/>
              </a:lnSpc>
              <a:spcBef>
                <a:spcPct val="20000"/>
              </a:spcBef>
              <a:spcAft>
                <a:spcPct val="0"/>
              </a:spcAft>
            </a:pPr>
            <a:r>
              <a:rPr lang="ar-EG" sz="4000" kern="0" dirty="0" err="1" smtClean="0">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سعيد عباس محمد رشاد</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ورئيس قسم الاقتصاد الزراعي بالكلية</a:t>
            </a:r>
          </a:p>
          <a:p>
            <a:pPr algn="ctr">
              <a:lnSpc>
                <a:spcPct val="90000"/>
              </a:lnSpc>
            </a:pPr>
            <a:r>
              <a:rPr lang="ar-EG" sz="4400" dirty="0" err="1">
                <a:latin typeface="Papyrus" pitchFamily="66" charset="0"/>
                <a:cs typeface="PT Bold Broken" pitchFamily="2" charset="-78"/>
              </a:rPr>
              <a:t>أ.د</a:t>
            </a:r>
            <a:r>
              <a:rPr lang="ar-EG" sz="4400" dirty="0">
                <a:latin typeface="Papyrus" pitchFamily="66" charset="0"/>
                <a:cs typeface="PT Bold Broken" pitchFamily="2" charset="-78"/>
              </a:rPr>
              <a:t>/ السيد حسن محمد جادو</a:t>
            </a:r>
          </a:p>
          <a:p>
            <a:pPr algn="ctr">
              <a:lnSpc>
                <a:spcPct val="90000"/>
              </a:lnSpc>
            </a:pPr>
            <a:r>
              <a:rPr lang="ar-EG" sz="4000" dirty="0">
                <a:solidFill>
                  <a:srgbClr val="0066FF"/>
                </a:solidFill>
                <a:latin typeface="Arial Unicode MS" pitchFamily="34" charset="-128"/>
                <a:cs typeface="Arial" pitchFamily="34" charset="0"/>
              </a:rPr>
              <a:t>أستاذ الاقتصاد الزراعي بالكلية</a:t>
            </a:r>
          </a:p>
        </p:txBody>
      </p:sp>
    </p:spTree>
    <p:extLst>
      <p:ext uri="{BB962C8B-B14F-4D97-AF65-F5344CB8AC3E}">
        <p14:creationId xmlns:p14="http://schemas.microsoft.com/office/powerpoint/2010/main" val="18597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2967335"/>
            <a:ext cx="6552728" cy="1569660"/>
          </a:xfrm>
          <a:prstGeom prst="rect">
            <a:avLst/>
          </a:prstGeom>
        </p:spPr>
        <p:txBody>
          <a:bodyPr wrap="square">
            <a:spAutoFit/>
          </a:bodyPr>
          <a:lstStyle/>
          <a:p>
            <a:pPr algn="ctr"/>
            <a:r>
              <a:rPr lang="ar-JO" sz="6000" b="1" dirty="0">
                <a:solidFill>
                  <a:srgbClr val="0066FF"/>
                </a:solidFill>
                <a:latin typeface="Arial Unicode MS" pitchFamily="34" charset="-128"/>
                <a:cs typeface="Times New Roman" pitchFamily="18" charset="0"/>
              </a:rPr>
              <a:t>شكراً لحسن متابعتكم</a:t>
            </a:r>
            <a:r>
              <a:rPr lang="fr-FR" sz="6000" b="1" dirty="0">
                <a:latin typeface="Arial Unicode MS" pitchFamily="34" charset="-128"/>
              </a:rPr>
              <a:t> </a:t>
            </a:r>
            <a:r>
              <a:rPr lang="fr-FR" dirty="0">
                <a:latin typeface="Arial Unicode MS" pitchFamily="34" charset="-128"/>
              </a:rPr>
              <a:t/>
            </a:r>
            <a:br>
              <a:rPr lang="fr-FR" dirty="0">
                <a:latin typeface="Arial Unicode MS" pitchFamily="34" charset="-128"/>
              </a:rPr>
            </a:br>
            <a:r>
              <a:rPr lang="fr-FR" dirty="0">
                <a:latin typeface="Arial Unicode MS" pitchFamily="34" charset="-128"/>
              </a:rPr>
              <a:t/>
            </a:r>
            <a:br>
              <a:rPr lang="fr-FR" dirty="0">
                <a:latin typeface="Arial Unicode MS" pitchFamily="34" charset="-128"/>
              </a:rPr>
            </a:br>
            <a:endParaRPr lang="ar-EG" dirty="0"/>
          </a:p>
        </p:txBody>
      </p:sp>
    </p:spTree>
    <p:extLst>
      <p:ext uri="{BB962C8B-B14F-4D97-AF65-F5344CB8AC3E}">
        <p14:creationId xmlns:p14="http://schemas.microsoft.com/office/powerpoint/2010/main" val="17119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EG" b="1" dirty="0">
                <a:solidFill>
                  <a:srgbClr val="00B0F0"/>
                </a:solidFill>
              </a:rPr>
              <a:t>قضية البطالة </a:t>
            </a:r>
            <a:r>
              <a:rPr lang="en-US" b="1" dirty="0">
                <a:solidFill>
                  <a:srgbClr val="FF0000"/>
                </a:solidFill>
              </a:rPr>
              <a:t>Unemployment</a:t>
            </a:r>
            <a:endParaRPr lang="ar-EG" dirty="0">
              <a:solidFill>
                <a:srgbClr val="FF0000"/>
              </a:solidFill>
            </a:endParaRPr>
          </a:p>
        </p:txBody>
      </p:sp>
      <p:sp>
        <p:nvSpPr>
          <p:cNvPr id="3" name="عنصر نائب للمحتوى 2"/>
          <p:cNvSpPr>
            <a:spLocks noGrp="1"/>
          </p:cNvSpPr>
          <p:nvPr>
            <p:ph idx="1"/>
          </p:nvPr>
        </p:nvSpPr>
        <p:spPr>
          <a:xfrm>
            <a:off x="179512" y="980728"/>
            <a:ext cx="8784976" cy="5688632"/>
          </a:xfrm>
        </p:spPr>
        <p:txBody>
          <a:bodyPr>
            <a:normAutofit fontScale="92500" lnSpcReduction="10000"/>
          </a:bodyPr>
          <a:lstStyle/>
          <a:p>
            <a:pPr marL="0" indent="0">
              <a:buClr>
                <a:srgbClr val="0066FF"/>
              </a:buClr>
              <a:buFont typeface="Wingdings" pitchFamily="2" charset="2"/>
              <a:buChar char="q"/>
              <a:defRPr/>
            </a:pPr>
            <a:r>
              <a:rPr lang="ar-EG" b="1" dirty="0">
                <a:solidFill>
                  <a:srgbClr val="FF0000"/>
                </a:solidFill>
                <a:latin typeface="Arial Unicode MS" pitchFamily="34" charset="-128"/>
                <a:cs typeface="Times New Roman" pitchFamily="18" charset="0"/>
              </a:rPr>
              <a:t> مفهوم البطالة</a:t>
            </a:r>
            <a:endParaRPr lang="en-GB" b="1" dirty="0">
              <a:solidFill>
                <a:srgbClr val="FF0000"/>
              </a:solidFill>
              <a:latin typeface="Arial Unicode MS" pitchFamily="34" charset="-128"/>
              <a:cs typeface="Times New Roman" pitchFamily="18" charset="0"/>
            </a:endParaRPr>
          </a:p>
          <a:p>
            <a:pPr algn="just">
              <a:defRPr/>
            </a:pPr>
            <a:r>
              <a:rPr lang="ar-EG" sz="3600" dirty="0"/>
              <a:t>هي وضع لا تستخدم فيه بعض الموارد الاقتصادية للمجتمع في إنتاج السلع والخدمات.</a:t>
            </a:r>
          </a:p>
          <a:p>
            <a:pPr algn="just">
              <a:defRPr/>
            </a:pPr>
            <a:r>
              <a:rPr lang="ar-EG" sz="3600" dirty="0"/>
              <a:t>وتعرف بأنها الزيادة في القوة البشرية التي ترغب في العمل وتبحث عنه عن طريق فرص العمل التي يوفرها المجتمع.</a:t>
            </a:r>
            <a:endParaRPr lang="en-US" sz="3600" dirty="0"/>
          </a:p>
          <a:p>
            <a:pPr marL="0" indent="0">
              <a:buClr>
                <a:srgbClr val="0066FF"/>
              </a:buClr>
              <a:buFont typeface="Wingdings" pitchFamily="2" charset="2"/>
              <a:buChar char="q"/>
              <a:defRPr/>
            </a:pPr>
            <a:r>
              <a:rPr lang="ar-EG" b="1" dirty="0">
                <a:latin typeface="Arial Unicode MS" pitchFamily="34" charset="-128"/>
                <a:cs typeface="Times New Roman" pitchFamily="18" charset="0"/>
              </a:rPr>
              <a:t> </a:t>
            </a:r>
            <a:r>
              <a:rPr lang="ar-EG" b="1" dirty="0">
                <a:solidFill>
                  <a:srgbClr val="FF0000"/>
                </a:solidFill>
                <a:latin typeface="Arial Unicode MS" pitchFamily="34" charset="-128"/>
                <a:cs typeface="Times New Roman" pitchFamily="18" charset="0"/>
              </a:rPr>
              <a:t>أنواع البطالة</a:t>
            </a:r>
            <a:endParaRPr lang="en-GB" b="1" dirty="0">
              <a:solidFill>
                <a:srgbClr val="FF0000"/>
              </a:solidFill>
              <a:latin typeface="Arial Unicode MS" pitchFamily="34" charset="-128"/>
              <a:cs typeface="Times New Roman" pitchFamily="18" charset="0"/>
            </a:endParaRPr>
          </a:p>
          <a:p>
            <a:pPr marL="0" indent="0">
              <a:buNone/>
              <a:defRPr/>
            </a:pPr>
            <a:r>
              <a:rPr lang="ar-EG" b="1" dirty="0"/>
              <a:t>أولا: البطالة الاحتكاكية أو الفنية </a:t>
            </a:r>
            <a:r>
              <a:rPr lang="en-US" b="1" dirty="0"/>
              <a:t>Frictional unemployment</a:t>
            </a:r>
            <a:r>
              <a:rPr lang="ar-EG" b="1" dirty="0"/>
              <a:t> </a:t>
            </a:r>
            <a:endParaRPr lang="en-US" dirty="0"/>
          </a:p>
          <a:p>
            <a:pPr>
              <a:defRPr/>
            </a:pPr>
            <a:r>
              <a:rPr lang="ar-EG" sz="3600" dirty="0"/>
              <a:t>تحدث عندما يتغير الفن الإنتاجي، أي تغيير أدوات وأساليب الإنتاج بإحلال الآلات محل العمالة المدربة، أو نقص المواد الخام، أو عدم كفاية المعدات الرأسمالية، أو ظهور سلع جديدة بديلة للسلع التي يتم إنتاجها</a:t>
            </a:r>
            <a:r>
              <a:rPr lang="ar-EG" sz="3600" dirty="0" smtClean="0"/>
              <a:t>.</a:t>
            </a:r>
            <a:endParaRPr lang="en-US" sz="3600" dirty="0"/>
          </a:p>
        </p:txBody>
      </p:sp>
    </p:spTree>
    <p:extLst>
      <p:ext uri="{BB962C8B-B14F-4D97-AF65-F5344CB8AC3E}">
        <p14:creationId xmlns:p14="http://schemas.microsoft.com/office/powerpoint/2010/main" val="280020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r>
              <a:rPr lang="ar-EG" b="1" dirty="0" smtClean="0">
                <a:solidFill>
                  <a:srgbClr val="FF0000"/>
                </a:solidFill>
              </a:rPr>
              <a:t>تابع أنواع البطالة</a:t>
            </a:r>
            <a:endParaRPr lang="en-US" dirty="0"/>
          </a:p>
        </p:txBody>
      </p:sp>
      <p:sp>
        <p:nvSpPr>
          <p:cNvPr id="3" name="عنصر نائب للمحتوى 2"/>
          <p:cNvSpPr>
            <a:spLocks noGrp="1"/>
          </p:cNvSpPr>
          <p:nvPr>
            <p:ph idx="1"/>
          </p:nvPr>
        </p:nvSpPr>
        <p:spPr>
          <a:xfrm>
            <a:off x="457200" y="1268760"/>
            <a:ext cx="8363272" cy="5184576"/>
          </a:xfrm>
        </p:spPr>
        <p:txBody>
          <a:bodyPr>
            <a:normAutofit fontScale="92500" lnSpcReduction="10000"/>
          </a:bodyPr>
          <a:lstStyle/>
          <a:p>
            <a:pPr marL="0" indent="0" algn="just">
              <a:buNone/>
            </a:pPr>
            <a:r>
              <a:rPr lang="ar-EG" dirty="0"/>
              <a:t>كما أن البطالة الاحتكاكية قد تنشأ نتيجة لعدم كمال سوق العمل نظراً لعدم توافر المعلومات عند كل من القادرين عن العمل والباحثين عنه من جهة والمشروعات التي تحتاج إليهم من جهة أخرى</a:t>
            </a:r>
            <a:r>
              <a:rPr lang="ar-EG" dirty="0" smtClean="0">
                <a:latin typeface="Arial Unicode MS" pitchFamily="34" charset="-128"/>
                <a:cs typeface="Times New Roman" pitchFamily="18" charset="0"/>
              </a:rPr>
              <a:t>.</a:t>
            </a:r>
          </a:p>
          <a:p>
            <a:pPr marL="0" indent="0" algn="just">
              <a:buNone/>
            </a:pPr>
            <a:r>
              <a:rPr lang="ar-EG" sz="3700" b="1" dirty="0">
                <a:solidFill>
                  <a:srgbClr val="FF0000"/>
                </a:solidFill>
              </a:rPr>
              <a:t>ثانيا: بطالة النقص في الطلب </a:t>
            </a:r>
            <a:r>
              <a:rPr lang="ar-EG" sz="3700" b="1" dirty="0"/>
              <a:t>( البطالة الدورية</a:t>
            </a:r>
            <a:r>
              <a:rPr lang="ar-EG" sz="3700" b="1" dirty="0" smtClean="0"/>
              <a:t>):</a:t>
            </a:r>
            <a:endParaRPr lang="ar-EG" sz="3700" dirty="0" smtClean="0">
              <a:latin typeface="Arial Unicode MS" pitchFamily="34" charset="-128"/>
              <a:cs typeface="Times New Roman" pitchFamily="18" charset="0"/>
            </a:endParaRPr>
          </a:p>
          <a:p>
            <a:pPr algn="just"/>
            <a:r>
              <a:rPr lang="ar-EG" b="1" dirty="0">
                <a:solidFill>
                  <a:srgbClr val="FF0000"/>
                </a:solidFill>
              </a:rPr>
              <a:t>سببها</a:t>
            </a:r>
            <a:r>
              <a:rPr lang="ar-EG" dirty="0"/>
              <a:t>: تحدث نتيجة التدهور غير المنتظم في النشاط الاقتصادي</a:t>
            </a:r>
            <a:endParaRPr lang="en-US" dirty="0"/>
          </a:p>
          <a:p>
            <a:pPr algn="just"/>
            <a:r>
              <a:rPr lang="ar-EG" dirty="0"/>
              <a:t>ومن خلال هذا التدهور ينخفض الناتج القومي نتيجة انخفاض الأنفاق القومي، وبالتالي تتجه المشروعات إلي إنتاج قدر أقل من السلع والخدمات، مما يؤدي إلي استعمال عدد أقل من العمال أو بمعنى أن المشروعات لا تجد طلب كافي على منتجاتها (ويقل الطلب على إنتاجها)، وبالتالي تتجه إلي الاستغناء عن بعض العمال</a:t>
            </a:r>
            <a:r>
              <a:rPr lang="ar-EG" dirty="0" smtClean="0"/>
              <a:t>.</a:t>
            </a:r>
            <a:endParaRPr lang="en-US" dirty="0"/>
          </a:p>
        </p:txBody>
      </p:sp>
    </p:spTree>
    <p:extLst>
      <p:ext uri="{BB962C8B-B14F-4D97-AF65-F5344CB8AC3E}">
        <p14:creationId xmlns:p14="http://schemas.microsoft.com/office/powerpoint/2010/main" val="370577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EG" sz="3600" b="1" dirty="0">
                <a:solidFill>
                  <a:srgbClr val="FF0000"/>
                </a:solidFill>
              </a:rPr>
              <a:t>ثالثا: البطالة الهيكلية</a:t>
            </a:r>
            <a:endParaRPr lang="en-US" sz="3600" dirty="0"/>
          </a:p>
        </p:txBody>
      </p:sp>
      <p:sp>
        <p:nvSpPr>
          <p:cNvPr id="3" name="عنصر نائب للمحتوى 2"/>
          <p:cNvSpPr>
            <a:spLocks noGrp="1"/>
          </p:cNvSpPr>
          <p:nvPr>
            <p:ph idx="1"/>
          </p:nvPr>
        </p:nvSpPr>
        <p:spPr>
          <a:xfrm>
            <a:off x="467544" y="1052736"/>
            <a:ext cx="8352928" cy="5544616"/>
          </a:xfrm>
        </p:spPr>
        <p:txBody>
          <a:bodyPr>
            <a:noAutofit/>
          </a:bodyPr>
          <a:lstStyle/>
          <a:p>
            <a:pPr algn="just"/>
            <a:r>
              <a:rPr lang="ar-EG" sz="2800" b="1" dirty="0">
                <a:solidFill>
                  <a:srgbClr val="FF0000"/>
                </a:solidFill>
              </a:rPr>
              <a:t>سببها</a:t>
            </a:r>
            <a:r>
              <a:rPr lang="ar-EG" sz="2800" dirty="0"/>
              <a:t>: تنشأ نتيجة عدم التوافق بين نوعية العمالة المتعطلة وبين الوظائف المتاحة في السوق، أو عجز الفرد القادر والراغب في العمل في الحصول على وظيفته لمدة طويلة نتيجة عدم توافر المهارات التي تطلبها المشروعات.</a:t>
            </a:r>
            <a:endParaRPr lang="en-US" sz="2800" dirty="0"/>
          </a:p>
          <a:p>
            <a:pPr algn="just"/>
            <a:r>
              <a:rPr lang="ar-EG" sz="2800" dirty="0"/>
              <a:t>والبطالة الهيكلية هي نوع من البطالة الإجبارية التي تحدث مع توافر العمل.</a:t>
            </a:r>
          </a:p>
          <a:p>
            <a:pPr algn="just"/>
            <a:r>
              <a:rPr lang="ar-EG" sz="2800" b="1" dirty="0">
                <a:solidFill>
                  <a:srgbClr val="FF0000"/>
                </a:solidFill>
              </a:rPr>
              <a:t>كيفية الحد منها</a:t>
            </a:r>
            <a:r>
              <a:rPr lang="ar-EG" sz="2800" dirty="0"/>
              <a:t>: ويمكن الحد من البطالة الهيكلية بتطوير التعليم لمتابعة التقدم العلمي والتكنولوجي، وكذلك التدريب التمويلي للعمال.</a:t>
            </a:r>
            <a:endParaRPr lang="en-US" sz="2800" dirty="0"/>
          </a:p>
        </p:txBody>
      </p:sp>
    </p:spTree>
    <p:extLst>
      <p:ext uri="{BB962C8B-B14F-4D97-AF65-F5344CB8AC3E}">
        <p14:creationId xmlns:p14="http://schemas.microsoft.com/office/powerpoint/2010/main" val="25406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fontScale="90000"/>
          </a:bodyPr>
          <a:lstStyle/>
          <a:p>
            <a:r>
              <a:rPr lang="ar-EG" sz="4000" b="1" dirty="0">
                <a:solidFill>
                  <a:srgbClr val="00B0F0"/>
                </a:solidFill>
              </a:rPr>
              <a:t>حالة</a:t>
            </a:r>
            <a:r>
              <a:rPr lang="ar-EG" sz="4000" b="1" dirty="0">
                <a:solidFill>
                  <a:srgbClr val="00B0F0"/>
                </a:solidFill>
                <a:cs typeface="Times New Roman" pitchFamily="18" charset="0"/>
              </a:rPr>
              <a:t> </a:t>
            </a:r>
            <a:r>
              <a:rPr lang="ar-EG" sz="4000" b="1" dirty="0">
                <a:solidFill>
                  <a:srgbClr val="00B0F0"/>
                </a:solidFill>
              </a:rPr>
              <a:t>الاستخدام الأمثل </a:t>
            </a:r>
            <a:r>
              <a:rPr lang="en-US" sz="4000" b="1" dirty="0">
                <a:solidFill>
                  <a:srgbClr val="FF0000"/>
                </a:solidFill>
              </a:rPr>
              <a:t>Full Employment</a:t>
            </a:r>
            <a:r>
              <a:rPr lang="en-US" sz="3600" dirty="0">
                <a:solidFill>
                  <a:srgbClr val="FF0000"/>
                </a:solidFill>
              </a:rPr>
              <a:t> </a:t>
            </a:r>
            <a:r>
              <a:rPr lang="en-US" b="1" dirty="0"/>
              <a:t> </a:t>
            </a:r>
            <a:endParaRPr lang="en-US" dirty="0"/>
          </a:p>
        </p:txBody>
      </p:sp>
      <p:sp>
        <p:nvSpPr>
          <p:cNvPr id="3" name="عنصر نائب للمحتوى 2"/>
          <p:cNvSpPr>
            <a:spLocks noGrp="1"/>
          </p:cNvSpPr>
          <p:nvPr>
            <p:ph idx="1"/>
          </p:nvPr>
        </p:nvSpPr>
        <p:spPr>
          <a:xfrm>
            <a:off x="611560" y="1196752"/>
            <a:ext cx="8136904" cy="5400600"/>
          </a:xfrm>
        </p:spPr>
        <p:txBody>
          <a:bodyPr>
            <a:noAutofit/>
          </a:bodyPr>
          <a:lstStyle/>
          <a:p>
            <a:pPr algn="just">
              <a:defRPr/>
            </a:pPr>
            <a:r>
              <a:rPr lang="ar-EG" sz="3000" dirty="0"/>
              <a:t> </a:t>
            </a:r>
            <a:r>
              <a:rPr lang="ar-EG" sz="3000" dirty="0"/>
              <a:t>هي حالة استخدام الموارد الاقتصادية المتاحة والمتوفرة بنسبة 96% من حجم هذه الموارد، فإن تشغيل واستخدام 96% من حجم القوة العاملة يعتبر تشغيلاً كاملاً حيث أن 4% المتبقية تمثل الباحثين عن عمل والذين لم يمض على عملهم فترة معينة (3 شهور) أو الذين ينتقلون من عملهم إلي أخر ولم يستقروا بعد.</a:t>
            </a:r>
            <a:endParaRPr lang="en-US" sz="3000" dirty="0"/>
          </a:p>
          <a:p>
            <a:pPr algn="just">
              <a:defRPr/>
            </a:pPr>
            <a:r>
              <a:rPr lang="ar-EG" sz="3000" b="1" dirty="0">
                <a:solidFill>
                  <a:srgbClr val="FF0000"/>
                </a:solidFill>
              </a:rPr>
              <a:t>قياس حجم البطالة:-</a:t>
            </a:r>
            <a:endParaRPr lang="en-US" sz="3000" b="1" dirty="0">
              <a:solidFill>
                <a:srgbClr val="FF0000"/>
              </a:solidFill>
            </a:endParaRPr>
          </a:p>
          <a:p>
            <a:pPr marL="457200" indent="-457200" algn="just">
              <a:buFontTx/>
              <a:buChar char="-"/>
              <a:defRPr/>
            </a:pPr>
            <a:r>
              <a:rPr lang="ar-EG" sz="3000" dirty="0"/>
              <a:t>يقاس حجم البطالة بحساب النسبة بين عدد المتعطلين إلي مجموع السكان في سن العمل</a:t>
            </a:r>
            <a:r>
              <a:rPr lang="ar-EG" sz="3000" dirty="0" smtClean="0"/>
              <a:t>.</a:t>
            </a:r>
          </a:p>
          <a:p>
            <a:pPr marL="457200" indent="-457200" algn="just">
              <a:buFontTx/>
              <a:buChar char="-"/>
              <a:defRPr/>
            </a:pPr>
            <a:r>
              <a:rPr lang="ar-EG" sz="3000" b="1" dirty="0" smtClean="0"/>
              <a:t>معدل البطالة = مجموع أعداد المتعطلين / مجموع قوة العمل</a:t>
            </a:r>
            <a:endParaRPr lang="ar-EG" sz="3000" b="1" dirty="0"/>
          </a:p>
        </p:txBody>
      </p:sp>
    </p:spTree>
    <p:extLst>
      <p:ext uri="{BB962C8B-B14F-4D97-AF65-F5344CB8AC3E}">
        <p14:creationId xmlns:p14="http://schemas.microsoft.com/office/powerpoint/2010/main" val="220692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a:bodyPr>
          <a:lstStyle/>
          <a:p>
            <a:r>
              <a:rPr lang="ar-EG" sz="3600" b="1" dirty="0">
                <a:solidFill>
                  <a:srgbClr val="00B0F0"/>
                </a:solidFill>
              </a:rPr>
              <a:t>أساليب الحد من البطالة</a:t>
            </a:r>
            <a:endParaRPr lang="en-US" sz="3600" dirty="0">
              <a:solidFill>
                <a:srgbClr val="00B0F0"/>
              </a:solidFill>
            </a:endParaRPr>
          </a:p>
        </p:txBody>
      </p:sp>
      <p:sp>
        <p:nvSpPr>
          <p:cNvPr id="3" name="عنصر نائب للمحتوى 2"/>
          <p:cNvSpPr>
            <a:spLocks noGrp="1"/>
          </p:cNvSpPr>
          <p:nvPr>
            <p:ph idx="1"/>
          </p:nvPr>
        </p:nvSpPr>
        <p:spPr>
          <a:xfrm>
            <a:off x="251520" y="980728"/>
            <a:ext cx="8568952" cy="5616624"/>
          </a:xfrm>
        </p:spPr>
        <p:txBody>
          <a:bodyPr>
            <a:noAutofit/>
          </a:bodyPr>
          <a:lstStyle/>
          <a:p>
            <a:pPr marL="0" indent="0">
              <a:lnSpc>
                <a:spcPct val="90000"/>
              </a:lnSpc>
              <a:buNone/>
              <a:defRPr/>
            </a:pPr>
            <a:r>
              <a:rPr lang="ar-EG" sz="2800" b="1" dirty="0">
                <a:solidFill>
                  <a:srgbClr val="FF0000"/>
                </a:solidFill>
              </a:rPr>
              <a:t>تتوقف هذه الأساليب أو اختيار أي منها على كل من:</a:t>
            </a:r>
          </a:p>
          <a:p>
            <a:pPr>
              <a:lnSpc>
                <a:spcPct val="90000"/>
              </a:lnSpc>
              <a:buFontTx/>
              <a:buChar char="-"/>
              <a:defRPr/>
            </a:pPr>
            <a:r>
              <a:rPr lang="ar-EG" sz="2800" dirty="0">
                <a:solidFill>
                  <a:schemeClr val="tx2"/>
                </a:solidFill>
              </a:rPr>
              <a:t>نوع النظام الاقتصادي السائد من حيث تملك العناصر الإنتاجية.</a:t>
            </a:r>
          </a:p>
          <a:p>
            <a:pPr>
              <a:lnSpc>
                <a:spcPct val="90000"/>
              </a:lnSpc>
              <a:buFontTx/>
              <a:buChar char="-"/>
              <a:defRPr/>
            </a:pPr>
            <a:r>
              <a:rPr lang="ar-EG" sz="2800" dirty="0">
                <a:solidFill>
                  <a:schemeClr val="tx2"/>
                </a:solidFill>
              </a:rPr>
              <a:t>كيفية توجيه الموارد ، القوة العاملة.</a:t>
            </a:r>
          </a:p>
          <a:p>
            <a:pPr marL="0" indent="0" algn="just">
              <a:buNone/>
              <a:defRPr/>
            </a:pPr>
            <a:r>
              <a:rPr lang="ar-EG" sz="2800" b="1" dirty="0">
                <a:solidFill>
                  <a:srgbClr val="FF0000"/>
                </a:solidFill>
              </a:rPr>
              <a:t>1- نظام السوق المركزي (التخطيط لا مركزي):-</a:t>
            </a:r>
            <a:endParaRPr lang="en-US" sz="2800" dirty="0">
              <a:solidFill>
                <a:srgbClr val="FF0000"/>
              </a:solidFill>
            </a:endParaRPr>
          </a:p>
          <a:p>
            <a:pPr marL="0" indent="0" algn="just">
              <a:buNone/>
              <a:defRPr/>
            </a:pPr>
            <a:r>
              <a:rPr lang="ar-EG" sz="2800" dirty="0"/>
              <a:t>- وفيه يكون للقطاع الخاص دور كبير في تملك العناصر الإنتاجية واتخاذ القرارات بشأن كمية الإنتاج ونوعه وحجم العمالة ونوعها ، ودور الدولة في هذا النظام محدود للغاية .</a:t>
            </a:r>
            <a:endParaRPr lang="en-US" sz="2800" dirty="0"/>
          </a:p>
          <a:p>
            <a:pPr marL="0" indent="0" algn="just">
              <a:buNone/>
              <a:defRPr/>
            </a:pPr>
            <a:r>
              <a:rPr lang="ar-EG" sz="2800" b="1" dirty="0">
                <a:solidFill>
                  <a:srgbClr val="FF0000"/>
                </a:solidFill>
              </a:rPr>
              <a:t>2- نظام السوق اللامركزي (التخطيط المركزي):-</a:t>
            </a:r>
            <a:endParaRPr lang="en-US" sz="2800" dirty="0">
              <a:solidFill>
                <a:srgbClr val="FF0000"/>
              </a:solidFill>
            </a:endParaRPr>
          </a:p>
          <a:p>
            <a:pPr marL="0" indent="0" algn="just">
              <a:buNone/>
              <a:defRPr/>
            </a:pPr>
            <a:r>
              <a:rPr lang="ar-EG" sz="2800" dirty="0"/>
              <a:t>- هناك محدودية لدور المشروعات الخاصة والأفراد في اتخاذ القرارات الإنتاجية والعمالة حيث أن هذه القرارات مركزية ويستخدمن التخطيط كأداة للتنسيق بين هذه القرارات.</a:t>
            </a:r>
            <a:endParaRPr lang="en-US" sz="2800" dirty="0"/>
          </a:p>
        </p:txBody>
      </p:sp>
    </p:spTree>
    <p:extLst>
      <p:ext uri="{BB962C8B-B14F-4D97-AF65-F5344CB8AC3E}">
        <p14:creationId xmlns:p14="http://schemas.microsoft.com/office/powerpoint/2010/main" val="281899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562074"/>
          </a:xfrm>
        </p:spPr>
        <p:txBody>
          <a:bodyPr>
            <a:noAutofit/>
          </a:bodyPr>
          <a:lstStyle/>
          <a:p>
            <a:r>
              <a:rPr lang="ar-EG" sz="3600" b="1" dirty="0">
                <a:solidFill>
                  <a:srgbClr val="00B0F0"/>
                </a:solidFill>
              </a:rPr>
              <a:t>تكاليف</a:t>
            </a:r>
            <a:r>
              <a:rPr lang="ar-EG" sz="3600" b="1" dirty="0"/>
              <a:t> </a:t>
            </a:r>
            <a:r>
              <a:rPr lang="ar-EG" sz="3600" b="1" dirty="0">
                <a:solidFill>
                  <a:srgbClr val="00B0F0"/>
                </a:solidFill>
              </a:rPr>
              <a:t>البطالة</a:t>
            </a:r>
            <a:endParaRPr lang="en-US" sz="3600" dirty="0">
              <a:solidFill>
                <a:srgbClr val="00B0F0"/>
              </a:solidFill>
            </a:endParaRPr>
          </a:p>
        </p:txBody>
      </p:sp>
      <p:sp>
        <p:nvSpPr>
          <p:cNvPr id="3" name="عنصر نائب للمحتوى 2"/>
          <p:cNvSpPr>
            <a:spLocks noGrp="1"/>
          </p:cNvSpPr>
          <p:nvPr>
            <p:ph idx="1"/>
          </p:nvPr>
        </p:nvSpPr>
        <p:spPr>
          <a:xfrm>
            <a:off x="323528" y="980728"/>
            <a:ext cx="8568952" cy="5616624"/>
          </a:xfrm>
        </p:spPr>
        <p:txBody>
          <a:bodyPr>
            <a:noAutofit/>
          </a:bodyPr>
          <a:lstStyle/>
          <a:p>
            <a:pPr>
              <a:buFontTx/>
              <a:buChar char="-"/>
              <a:defRPr/>
            </a:pPr>
            <a:r>
              <a:rPr lang="ar-EG" sz="2800" dirty="0"/>
              <a:t>يؤدي تعرض الاقتصاد القومي إلي معدلات عالية من البطالة لفترة طويلة إلي آثار بالغة تؤدي لتحمل المجتمع الكثير من النفقات.</a:t>
            </a:r>
          </a:p>
          <a:p>
            <a:pPr>
              <a:buFontTx/>
              <a:buChar char="-"/>
              <a:defRPr/>
            </a:pPr>
            <a:r>
              <a:rPr lang="ar-EG" sz="2800" dirty="0"/>
              <a:t>حيث نجد أن بقاء الفرد دون عمل لفترة طويلة يعمل على شعور الفرد بعدت أشياء منها:</a:t>
            </a:r>
          </a:p>
          <a:p>
            <a:pPr marL="514350" indent="-514350">
              <a:buFont typeface="+mj-lt"/>
              <a:buAutoNum type="arabicPeriod"/>
              <a:defRPr/>
            </a:pPr>
            <a:r>
              <a:rPr lang="ar-EG" sz="2800" dirty="0"/>
              <a:t>عدم أهميته وتصوره بأنه في مجتمع لا يحتاج إليه وأنه لا يستطيع إعالة نفسه.</a:t>
            </a:r>
          </a:p>
          <a:p>
            <a:pPr marL="514350" indent="-514350">
              <a:buFont typeface="+mj-lt"/>
              <a:buAutoNum type="arabicPeriod"/>
              <a:defRPr/>
            </a:pPr>
            <a:r>
              <a:rPr lang="ar-EG" sz="2800" dirty="0"/>
              <a:t>تزايد معدلات الجريمة وانتشار إدمان المخدرات.</a:t>
            </a:r>
          </a:p>
          <a:p>
            <a:pPr marL="514350" indent="-514350">
              <a:buFont typeface="+mj-lt"/>
              <a:buAutoNum type="arabicPeriod"/>
              <a:defRPr/>
            </a:pPr>
            <a:r>
              <a:rPr lang="ar-EG" sz="2800" dirty="0"/>
              <a:t>تزايد معدلات الطلاق.</a:t>
            </a:r>
          </a:p>
          <a:p>
            <a:pPr marL="514350" indent="-514350">
              <a:buFont typeface="+mj-lt"/>
              <a:buAutoNum type="arabicPeriod"/>
              <a:defRPr/>
            </a:pPr>
            <a:r>
              <a:rPr lang="ar-EG" sz="2800" dirty="0" err="1"/>
              <a:t>إنتشار</a:t>
            </a:r>
            <a:r>
              <a:rPr lang="ar-EG" sz="2800" dirty="0"/>
              <a:t> التنظيمات الدينية واللجوء إلي العنف.</a:t>
            </a:r>
            <a:endParaRPr lang="en-US" sz="2800" dirty="0"/>
          </a:p>
        </p:txBody>
      </p:sp>
    </p:spTree>
    <p:extLst>
      <p:ext uri="{BB962C8B-B14F-4D97-AF65-F5344CB8AC3E}">
        <p14:creationId xmlns:p14="http://schemas.microsoft.com/office/powerpoint/2010/main" val="291842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562074"/>
          </a:xfrm>
        </p:spPr>
        <p:txBody>
          <a:bodyPr>
            <a:noAutofit/>
          </a:bodyPr>
          <a:lstStyle/>
          <a:p>
            <a:r>
              <a:rPr lang="ar-EG" sz="3600" b="1" dirty="0">
                <a:solidFill>
                  <a:srgbClr val="00B0F0"/>
                </a:solidFill>
              </a:rPr>
              <a:t>أساليب الحد من البطالة</a:t>
            </a:r>
            <a:endParaRPr lang="en-US" sz="3600" dirty="0">
              <a:solidFill>
                <a:srgbClr val="00B0F0"/>
              </a:solidFill>
            </a:endParaRPr>
          </a:p>
        </p:txBody>
      </p:sp>
      <p:sp>
        <p:nvSpPr>
          <p:cNvPr id="3" name="عنصر نائب للمحتوى 2"/>
          <p:cNvSpPr>
            <a:spLocks noGrp="1"/>
          </p:cNvSpPr>
          <p:nvPr>
            <p:ph idx="1"/>
          </p:nvPr>
        </p:nvSpPr>
        <p:spPr>
          <a:xfrm>
            <a:off x="251520" y="1124744"/>
            <a:ext cx="8640960" cy="5472608"/>
          </a:xfrm>
        </p:spPr>
        <p:txBody>
          <a:bodyPr>
            <a:noAutofit/>
          </a:bodyPr>
          <a:lstStyle/>
          <a:p>
            <a:pPr marL="0" indent="0">
              <a:lnSpc>
                <a:spcPct val="90000"/>
              </a:lnSpc>
              <a:buNone/>
              <a:defRPr/>
            </a:pPr>
            <a:r>
              <a:rPr lang="ar-EG" sz="2800" b="1" dirty="0">
                <a:solidFill>
                  <a:srgbClr val="FF0000"/>
                </a:solidFill>
              </a:rPr>
              <a:t>تتوقف هذه الأساليب أو اختيار أي منها على كل من:</a:t>
            </a:r>
          </a:p>
          <a:p>
            <a:pPr>
              <a:lnSpc>
                <a:spcPct val="90000"/>
              </a:lnSpc>
              <a:buFontTx/>
              <a:buChar char="-"/>
              <a:defRPr/>
            </a:pPr>
            <a:r>
              <a:rPr lang="ar-EG" sz="2800" dirty="0">
                <a:solidFill>
                  <a:schemeClr val="tx2"/>
                </a:solidFill>
              </a:rPr>
              <a:t>نوع النظام الاقتصادي السائد من حيث تملك العناصر الإنتاجية.</a:t>
            </a:r>
          </a:p>
          <a:p>
            <a:pPr>
              <a:lnSpc>
                <a:spcPct val="90000"/>
              </a:lnSpc>
              <a:buFontTx/>
              <a:buChar char="-"/>
              <a:defRPr/>
            </a:pPr>
            <a:r>
              <a:rPr lang="ar-EG" sz="2800" dirty="0">
                <a:solidFill>
                  <a:schemeClr val="tx2"/>
                </a:solidFill>
              </a:rPr>
              <a:t>كيفية توجيه </a:t>
            </a:r>
            <a:r>
              <a:rPr lang="ar-EG" sz="2800" dirty="0" smtClean="0">
                <a:solidFill>
                  <a:schemeClr val="tx2"/>
                </a:solidFill>
              </a:rPr>
              <a:t>الموارد، </a:t>
            </a:r>
            <a:r>
              <a:rPr lang="ar-EG" sz="2800" dirty="0">
                <a:solidFill>
                  <a:schemeClr val="tx2"/>
                </a:solidFill>
              </a:rPr>
              <a:t>القوة العاملة.</a:t>
            </a:r>
          </a:p>
          <a:p>
            <a:pPr marL="0" indent="0" algn="just">
              <a:buNone/>
              <a:defRPr/>
            </a:pPr>
            <a:r>
              <a:rPr lang="ar-EG" sz="2800" b="1" dirty="0">
                <a:solidFill>
                  <a:srgbClr val="FF0000"/>
                </a:solidFill>
              </a:rPr>
              <a:t>1- نظام السوق المركزي (التخطيط لا مركزي):-</a:t>
            </a:r>
            <a:endParaRPr lang="en-US" sz="2800" dirty="0">
              <a:solidFill>
                <a:srgbClr val="FF0000"/>
              </a:solidFill>
            </a:endParaRPr>
          </a:p>
          <a:p>
            <a:pPr marL="0" indent="0" algn="just">
              <a:buNone/>
              <a:defRPr/>
            </a:pPr>
            <a:r>
              <a:rPr lang="ar-EG" sz="2800" dirty="0"/>
              <a:t>- وفيه يكون للقطاع الخاص دور كبير في تملك العناصر الإنتاجية واتخاذ القرارات بشأن كمية الإنتاج ونوعه وحجم العمالة ونوعها ، ودور الدولة في هذا النظام محدود للغاية .</a:t>
            </a:r>
            <a:endParaRPr lang="en-US" sz="2800" dirty="0"/>
          </a:p>
          <a:p>
            <a:pPr marL="0" indent="0" algn="just">
              <a:buNone/>
              <a:defRPr/>
            </a:pPr>
            <a:r>
              <a:rPr lang="ar-EG" sz="2800" b="1" dirty="0">
                <a:solidFill>
                  <a:srgbClr val="FF0000"/>
                </a:solidFill>
              </a:rPr>
              <a:t>2- نظام السوق اللامركزي (التخطيط المركزي):-</a:t>
            </a:r>
            <a:endParaRPr lang="en-US" sz="2800" dirty="0">
              <a:solidFill>
                <a:srgbClr val="FF0000"/>
              </a:solidFill>
            </a:endParaRPr>
          </a:p>
          <a:p>
            <a:pPr marL="0" indent="0" algn="just">
              <a:buNone/>
              <a:defRPr/>
            </a:pPr>
            <a:r>
              <a:rPr lang="ar-EG" sz="2800" dirty="0"/>
              <a:t>- هناك محدودية لدور المشروعات الخاصة والأفراد في اتخاذ القرارات الإنتاجية والعمالة حيث أن هذه القرارات مركزية ويستخدمن التخطيط كأداة للتنسيق بين هذه القرارات.</a:t>
            </a:r>
            <a:endParaRPr lang="en-US" sz="2800" dirty="0"/>
          </a:p>
        </p:txBody>
      </p:sp>
    </p:spTree>
    <p:extLst>
      <p:ext uri="{BB962C8B-B14F-4D97-AF65-F5344CB8AC3E}">
        <p14:creationId xmlns:p14="http://schemas.microsoft.com/office/powerpoint/2010/main" val="28268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34082"/>
          </a:xfrm>
        </p:spPr>
        <p:txBody>
          <a:bodyPr>
            <a:noAutofit/>
          </a:bodyPr>
          <a:lstStyle/>
          <a:p>
            <a:r>
              <a:rPr lang="ar-EG" sz="3600" b="1" dirty="0">
                <a:solidFill>
                  <a:srgbClr val="00B0F0"/>
                </a:solidFill>
              </a:rPr>
              <a:t>تكاليف</a:t>
            </a:r>
            <a:r>
              <a:rPr lang="ar-EG" sz="3600" b="1" dirty="0"/>
              <a:t> </a:t>
            </a:r>
            <a:r>
              <a:rPr lang="ar-EG" sz="3600" b="1" dirty="0">
                <a:solidFill>
                  <a:srgbClr val="00B0F0"/>
                </a:solidFill>
              </a:rPr>
              <a:t>البطالة</a:t>
            </a:r>
            <a:endParaRPr lang="en-US" sz="3600" dirty="0">
              <a:solidFill>
                <a:srgbClr val="FF0000"/>
              </a:solidFill>
            </a:endParaRPr>
          </a:p>
        </p:txBody>
      </p:sp>
      <p:sp>
        <p:nvSpPr>
          <p:cNvPr id="3" name="عنصر نائب للمحتوى 2"/>
          <p:cNvSpPr>
            <a:spLocks noGrp="1"/>
          </p:cNvSpPr>
          <p:nvPr>
            <p:ph idx="1"/>
          </p:nvPr>
        </p:nvSpPr>
        <p:spPr>
          <a:xfrm>
            <a:off x="323528" y="1196752"/>
            <a:ext cx="8496944" cy="5400600"/>
          </a:xfrm>
        </p:spPr>
        <p:txBody>
          <a:bodyPr>
            <a:noAutofit/>
          </a:bodyPr>
          <a:lstStyle/>
          <a:p>
            <a:pPr>
              <a:buFontTx/>
              <a:buChar char="-"/>
              <a:defRPr/>
            </a:pPr>
            <a:r>
              <a:rPr lang="ar-EG" sz="2800" dirty="0"/>
              <a:t>يؤدي تعرض الاقتصاد القومي إلي معدلات عالية من البطالة لفترة طويلة إلي آثار بالغة تؤدي لتحمل المجتمع الكثير من النفقات.</a:t>
            </a:r>
          </a:p>
          <a:p>
            <a:pPr>
              <a:buFontTx/>
              <a:buChar char="-"/>
              <a:defRPr/>
            </a:pPr>
            <a:r>
              <a:rPr lang="ar-EG" sz="2800" dirty="0"/>
              <a:t>حيث نجد أن بقاء الفرد دون عمل لفترة طويلة يعمل على شعور الفرد بعدت أشياء منها:</a:t>
            </a:r>
          </a:p>
          <a:p>
            <a:pPr marL="514350" indent="-514350">
              <a:buFont typeface="+mj-lt"/>
              <a:buAutoNum type="arabicPeriod"/>
              <a:defRPr/>
            </a:pPr>
            <a:r>
              <a:rPr lang="ar-EG" sz="2800" dirty="0"/>
              <a:t>عدم أهميته وتصوره بأنه في مجتمع لا يحتاج إليه وأنه لا يستطيع إعالة نفسه.</a:t>
            </a:r>
          </a:p>
          <a:p>
            <a:pPr marL="514350" indent="-514350">
              <a:buFont typeface="+mj-lt"/>
              <a:buAutoNum type="arabicPeriod"/>
              <a:defRPr/>
            </a:pPr>
            <a:r>
              <a:rPr lang="ar-EG" sz="2800" dirty="0"/>
              <a:t>تزايد معدلات الجريمة وانتشار إدمان المخدرات.</a:t>
            </a:r>
          </a:p>
          <a:p>
            <a:pPr marL="514350" indent="-514350">
              <a:buFont typeface="+mj-lt"/>
              <a:buAutoNum type="arabicPeriod"/>
              <a:defRPr/>
            </a:pPr>
            <a:r>
              <a:rPr lang="ar-EG" sz="2800" dirty="0"/>
              <a:t>تزايد معدلات الطلاق.</a:t>
            </a:r>
          </a:p>
          <a:p>
            <a:pPr marL="514350" indent="-514350">
              <a:buFont typeface="+mj-lt"/>
              <a:buAutoNum type="arabicPeriod"/>
              <a:defRPr/>
            </a:pPr>
            <a:r>
              <a:rPr lang="ar-EG" sz="2800" dirty="0" err="1"/>
              <a:t>إنتشار</a:t>
            </a:r>
            <a:r>
              <a:rPr lang="ar-EG" sz="2800" dirty="0"/>
              <a:t> التنظيمات الدينية واللجوء إلي العنف.</a:t>
            </a:r>
            <a:endParaRPr lang="en-US" sz="2800" dirty="0"/>
          </a:p>
        </p:txBody>
      </p:sp>
    </p:spTree>
    <p:extLst>
      <p:ext uri="{BB962C8B-B14F-4D97-AF65-F5344CB8AC3E}">
        <p14:creationId xmlns:p14="http://schemas.microsoft.com/office/powerpoint/2010/main" val="33243806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760</Words>
  <Application>Microsoft Office PowerPoint</Application>
  <PresentationFormat>عرض على الشاشة (3:4)‏</PresentationFormat>
  <Paragraphs>59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قضية البطالة Unemployment</vt:lpstr>
      <vt:lpstr>تابع أنواع البطالة</vt:lpstr>
      <vt:lpstr>ثالثا: البطالة الهيكلية</vt:lpstr>
      <vt:lpstr>حالة الاستخدام الأمثل Full Employment  </vt:lpstr>
      <vt:lpstr>أساليب الحد من البطالة</vt:lpstr>
      <vt:lpstr>تكاليف البطالة</vt:lpstr>
      <vt:lpstr>أساليب الحد من البطالة</vt:lpstr>
      <vt:lpstr>تكاليف البطالة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original</dc:creator>
  <cp:lastModifiedBy>original</cp:lastModifiedBy>
  <cp:revision>16</cp:revision>
  <dcterms:modified xsi:type="dcterms:W3CDTF">2020-03-23T18:17:10Z</dcterms:modified>
</cp:coreProperties>
</file>